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5"/>
  </p:notesMasterIdLst>
  <p:handoutMasterIdLst>
    <p:handoutMasterId r:id="rId36"/>
  </p:handoutMasterIdLst>
  <p:sldIdLst>
    <p:sldId id="277" r:id="rId3"/>
    <p:sldId id="445" r:id="rId4"/>
    <p:sldId id="495" r:id="rId5"/>
    <p:sldId id="496" r:id="rId6"/>
    <p:sldId id="498" r:id="rId7"/>
    <p:sldId id="499" r:id="rId8"/>
    <p:sldId id="500" r:id="rId9"/>
    <p:sldId id="501" r:id="rId10"/>
    <p:sldId id="502" r:id="rId11"/>
    <p:sldId id="469" r:id="rId12"/>
    <p:sldId id="471" r:id="rId13"/>
    <p:sldId id="472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1" r:id="rId23"/>
    <p:sldId id="482" r:id="rId24"/>
    <p:sldId id="483" r:id="rId25"/>
    <p:sldId id="484" r:id="rId26"/>
    <p:sldId id="485" r:id="rId27"/>
    <p:sldId id="486" r:id="rId28"/>
    <p:sldId id="491" r:id="rId29"/>
    <p:sldId id="487" r:id="rId30"/>
    <p:sldId id="490" r:id="rId31"/>
    <p:sldId id="492" r:id="rId32"/>
    <p:sldId id="493" r:id="rId33"/>
    <p:sldId id="49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2226" autoAdjust="0"/>
  </p:normalViewPr>
  <p:slideViewPr>
    <p:cSldViewPr snapToGrid="0">
      <p:cViewPr varScale="1">
        <p:scale>
          <a:sx n="59" d="100"/>
          <a:sy n="59" d="100"/>
        </p:scale>
        <p:origin x="78" y="114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2/14/2016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2/14/2016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1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3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3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12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0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49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178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6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76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89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3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2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1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4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30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23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4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24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54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1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2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3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6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557157"/>
          </a:xfrm>
        </p:spPr>
        <p:txBody>
          <a:bodyPr>
            <a:noAutofit/>
          </a:bodyPr>
          <a:lstStyle/>
          <a:p>
            <a:r>
              <a:rPr lang="it-IT" sz="4400" dirty="0" err="1" smtClean="0"/>
              <a:t>Anomaly</a:t>
            </a:r>
            <a:r>
              <a:rPr lang="it-IT" sz="4400" dirty="0" smtClean="0"/>
              <a:t> </a:t>
            </a:r>
            <a:r>
              <a:rPr lang="it-IT" sz="4400" dirty="0" err="1" smtClean="0"/>
              <a:t>detection</a:t>
            </a:r>
            <a:r>
              <a:rPr lang="it-IT" sz="4400" dirty="0" smtClean="0"/>
              <a:t>: A </a:t>
            </a:r>
            <a:r>
              <a:rPr lang="it-IT" sz="4400" dirty="0" err="1" smtClean="0"/>
              <a:t>survey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dirty="0" err="1" smtClean="0"/>
              <a:t>Acm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surveys</a:t>
            </a:r>
            <a:r>
              <a:rPr lang="it-IT" dirty="0" smtClean="0"/>
              <a:t>, vol. 41, n°3, </a:t>
            </a:r>
            <a:r>
              <a:rPr lang="it-IT" dirty="0" err="1" smtClean="0"/>
              <a:t>article</a:t>
            </a:r>
            <a:r>
              <a:rPr lang="it-IT" dirty="0" smtClean="0"/>
              <a:t> 15, </a:t>
            </a:r>
            <a:r>
              <a:rPr lang="it-IT" dirty="0" err="1" smtClean="0"/>
              <a:t>publication</a:t>
            </a:r>
            <a:r>
              <a:rPr lang="it-IT" dirty="0" smtClean="0"/>
              <a:t> date: </a:t>
            </a:r>
            <a:r>
              <a:rPr lang="it-IT" dirty="0" err="1" smtClean="0"/>
              <a:t>july</a:t>
            </a:r>
            <a:r>
              <a:rPr lang="it-IT" dirty="0" smtClean="0"/>
              <a:t>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4795894"/>
            <a:ext cx="10058400" cy="108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Varun</a:t>
            </a:r>
            <a:r>
              <a:rPr lang="it-IT" dirty="0" smtClean="0"/>
              <a:t> </a:t>
            </a:r>
            <a:r>
              <a:rPr lang="it-IT" dirty="0" err="1" smtClean="0"/>
              <a:t>chandola</a:t>
            </a:r>
            <a:r>
              <a:rPr lang="it-IT" dirty="0" smtClean="0"/>
              <a:t>, </a:t>
            </a:r>
            <a:r>
              <a:rPr lang="it-IT" dirty="0" err="1" smtClean="0"/>
              <a:t>arindam</a:t>
            </a:r>
            <a:r>
              <a:rPr lang="it-IT" dirty="0" smtClean="0"/>
              <a:t> </a:t>
            </a:r>
            <a:r>
              <a:rPr lang="it-IT" dirty="0" err="1" smtClean="0"/>
              <a:t>banerjee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vipin</a:t>
            </a:r>
            <a:r>
              <a:rPr lang="it-IT" dirty="0" smtClean="0"/>
              <a:t> </a:t>
            </a:r>
            <a:r>
              <a:rPr lang="it-IT" dirty="0" err="1" smtClean="0"/>
              <a:t>kumar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background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3866847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860670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Study</a:t>
            </a:r>
            <a:r>
              <a:rPr lang="it-IT" sz="2400" kern="1200" dirty="0" smtClean="0"/>
              <a:t> of the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 (</a:t>
            </a:r>
            <a:r>
              <a:rPr lang="it-IT" sz="2400" kern="1200" dirty="0" err="1" smtClean="0"/>
              <a:t>computational</a:t>
            </a:r>
            <a:r>
              <a:rPr lang="it-IT" sz="2400" kern="1200" dirty="0" smtClean="0"/>
              <a:t> and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)</a:t>
            </a:r>
            <a:endParaRPr lang="it-IT" sz="2400" kern="1200" dirty="0"/>
          </a:p>
        </p:txBody>
      </p:sp>
      <p:sp>
        <p:nvSpPr>
          <p:cNvPr id="8" name="Figura a mano libera 7"/>
          <p:cNvSpPr/>
          <p:nvPr/>
        </p:nvSpPr>
        <p:spPr>
          <a:xfrm>
            <a:off x="7566659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9" name="Figura a mano libera 8"/>
          <p:cNvSpPr/>
          <p:nvPr/>
        </p:nvSpPr>
        <p:spPr>
          <a:xfrm>
            <a:off x="4560481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Design hardware and software </a:t>
            </a:r>
            <a:r>
              <a:rPr lang="it-IT" sz="2400" kern="1200" dirty="0" err="1" smtClean="0"/>
              <a:t>system</a:t>
            </a:r>
            <a:endParaRPr lang="it-IT" sz="24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6053959" y="3117955"/>
            <a:ext cx="3710322" cy="661234"/>
          </a:xfrm>
          <a:custGeom>
            <a:avLst/>
            <a:gdLst>
              <a:gd name="connsiteX0" fmla="*/ 7399623 w 7399623"/>
              <a:gd name="connsiteY0" fmla="*/ 0 h 661234"/>
              <a:gd name="connsiteX1" fmla="*/ 7399623 w 7399623"/>
              <a:gd name="connsiteY1" fmla="*/ 347717 h 661234"/>
              <a:gd name="connsiteX2" fmla="*/ 0 w 7399623"/>
              <a:gd name="connsiteY2" fmla="*/ 347717 h 661234"/>
              <a:gd name="connsiteX3" fmla="*/ 0 w 7399623"/>
              <a:gd name="connsiteY3" fmla="*/ 661234 h 66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623" h="661234">
                <a:moveTo>
                  <a:pt x="7399623" y="0"/>
                </a:moveTo>
                <a:lnTo>
                  <a:pt x="7399623" y="347717"/>
                </a:lnTo>
                <a:lnTo>
                  <a:pt x="0" y="347717"/>
                </a:lnTo>
                <a:lnTo>
                  <a:pt x="0" y="661234"/>
                </a:lnTo>
              </a:path>
            </a:pathLst>
          </a:custGeom>
          <a:noFill/>
          <a:ln>
            <a:prstDash val="lgDash"/>
            <a:miter lim="800000"/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26715" tIns="327154" rIns="3526714" bIns="327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1" name="Figura a mano libera 10"/>
          <p:cNvSpPr/>
          <p:nvPr/>
        </p:nvSpPr>
        <p:spPr>
          <a:xfrm>
            <a:off x="8260293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Build</a:t>
            </a:r>
            <a:r>
              <a:rPr lang="it-IT" sz="2400" kern="1200" dirty="0" smtClean="0"/>
              <a:t> an </a:t>
            </a:r>
            <a:r>
              <a:rPr lang="it-IT" sz="2400" kern="1200" dirty="0" err="1" smtClean="0"/>
              <a:t>engineering</a:t>
            </a:r>
            <a:r>
              <a:rPr lang="it-IT" sz="2400" kern="1200" dirty="0" smtClean="0"/>
              <a:t> model </a:t>
            </a:r>
            <a:endParaRPr lang="it-IT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4592012" y="3811589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err="1" smtClean="0"/>
              <a:t>Testing</a:t>
            </a:r>
            <a:r>
              <a:rPr lang="it-IT" sz="2400" dirty="0" smtClean="0"/>
              <a:t> to </a:t>
            </a:r>
            <a:r>
              <a:rPr lang="it-IT" sz="2400" dirty="0" err="1" smtClean="0"/>
              <a:t>demonstrate</a:t>
            </a:r>
            <a:r>
              <a:rPr lang="it-IT" sz="2400" dirty="0" smtClean="0"/>
              <a:t> the fault-</a:t>
            </a:r>
            <a:r>
              <a:rPr lang="it-IT" sz="2400" dirty="0" err="1" smtClean="0"/>
              <a:t>tolerant</a:t>
            </a:r>
            <a:r>
              <a:rPr lang="it-IT" sz="2400" dirty="0" smtClean="0"/>
              <a:t> </a:t>
            </a:r>
            <a:r>
              <a:rPr lang="it-IT" sz="2400" dirty="0" err="1" smtClean="0"/>
              <a:t>behavior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471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33" y="914400"/>
            <a:ext cx="5233735" cy="5138809"/>
          </a:xfrm>
        </p:spPr>
      </p:pic>
    </p:spTree>
    <p:extLst>
      <p:ext uri="{BB962C8B-B14F-4D97-AF65-F5344CB8AC3E}">
        <p14:creationId xmlns:p14="http://schemas.microsoft.com/office/powerpoint/2010/main" val="11266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914400"/>
            <a:ext cx="11273051" cy="2355688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The SIFT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executes</a:t>
            </a:r>
            <a:r>
              <a:rPr lang="it-IT" sz="2400" dirty="0" smtClean="0">
                <a:solidFill>
                  <a:srgbClr val="514A40"/>
                </a:solidFill>
              </a:rPr>
              <a:t> a set of </a:t>
            </a:r>
            <a:r>
              <a:rPr lang="it-IT" sz="2400" i="1" dirty="0" err="1" smtClean="0">
                <a:solidFill>
                  <a:srgbClr val="514A40"/>
                </a:solidFill>
              </a:rPr>
              <a:t>tasks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wich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consists</a:t>
            </a:r>
            <a:r>
              <a:rPr lang="it-IT" sz="2400" dirty="0" smtClean="0">
                <a:solidFill>
                  <a:srgbClr val="514A40"/>
                </a:solidFill>
              </a:rPr>
              <a:t> of a </a:t>
            </a:r>
            <a:r>
              <a:rPr lang="it-IT" sz="2400" dirty="0" err="1" smtClean="0">
                <a:solidFill>
                  <a:srgbClr val="514A40"/>
                </a:solidFill>
              </a:rPr>
              <a:t>sequence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i="1" dirty="0" err="1" smtClean="0">
                <a:solidFill>
                  <a:srgbClr val="514A40"/>
                </a:solidFill>
              </a:rPr>
              <a:t>iterations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input data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output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previous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some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include the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itself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independently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executed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3898377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892200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smtClean="0"/>
              <a:t>A processor </a:t>
            </a:r>
            <a:r>
              <a:rPr lang="it-IT" sz="2400" dirty="0" err="1" smtClean="0"/>
              <a:t>execute</a:t>
            </a:r>
            <a:r>
              <a:rPr lang="it-IT" sz="2400" dirty="0" smtClean="0"/>
              <a:t> the </a:t>
            </a:r>
            <a:r>
              <a:rPr lang="it-IT" sz="2400" dirty="0" err="1" smtClean="0"/>
              <a:t>iteration</a:t>
            </a:r>
            <a:endParaRPr lang="it-IT" sz="24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7598189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4592011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The processor </a:t>
            </a:r>
            <a:r>
              <a:rPr lang="it-IT" sz="2400" kern="1200" dirty="0" err="1" smtClean="0"/>
              <a:t>places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iteration’s</a:t>
            </a:r>
            <a:r>
              <a:rPr lang="it-IT" sz="2400" kern="1200" dirty="0" smtClean="0"/>
              <a:t> output in </a:t>
            </a:r>
            <a:r>
              <a:rPr lang="it-IT" sz="2400" kern="1200" dirty="0" err="1" smtClean="0"/>
              <a:t>his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associated</a:t>
            </a:r>
            <a:endParaRPr lang="it-IT" sz="2400" kern="1200" dirty="0"/>
          </a:p>
        </p:txBody>
      </p:sp>
      <p:sp>
        <p:nvSpPr>
          <p:cNvPr id="9" name="Figura a mano libera 8"/>
          <p:cNvSpPr/>
          <p:nvPr/>
        </p:nvSpPr>
        <p:spPr>
          <a:xfrm>
            <a:off x="8291823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kern="1200" dirty="0" smtClean="0"/>
              <a:t>A processor </a:t>
            </a:r>
            <a:r>
              <a:rPr lang="it-IT" sz="2000" kern="1200" dirty="0" err="1" smtClean="0"/>
              <a:t>that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uses</a:t>
            </a:r>
            <a:r>
              <a:rPr lang="it-IT" sz="2000" kern="1200" dirty="0" smtClean="0"/>
              <a:t> the output of </a:t>
            </a:r>
            <a:r>
              <a:rPr lang="it-IT" sz="2000" kern="1200" dirty="0" err="1" smtClean="0"/>
              <a:t>this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determines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value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examining</a:t>
            </a:r>
            <a:r>
              <a:rPr lang="it-IT" sz="2000" kern="1200" dirty="0" smtClean="0"/>
              <a:t> the output </a:t>
            </a:r>
            <a:r>
              <a:rPr lang="it-IT" sz="2000" kern="1200" dirty="0" err="1" smtClean="0"/>
              <a:t>generated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each</a:t>
            </a:r>
            <a:r>
              <a:rPr lang="it-IT" sz="2000" kern="1200" dirty="0" smtClean="0"/>
              <a:t> processor </a:t>
            </a:r>
            <a:r>
              <a:rPr lang="it-IT" sz="2000" kern="1200" dirty="0" err="1" smtClean="0"/>
              <a:t>wich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executed</a:t>
            </a:r>
            <a:r>
              <a:rPr lang="it-IT" sz="2000" kern="1200" dirty="0" smtClean="0"/>
              <a:t> the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(</a:t>
            </a:r>
            <a:r>
              <a:rPr lang="it-IT" sz="2000" kern="1200" dirty="0" err="1" smtClean="0"/>
              <a:t>typically</a:t>
            </a:r>
            <a:r>
              <a:rPr lang="it-IT" sz="2000" kern="1200" dirty="0" smtClean="0"/>
              <a:t> a «</a:t>
            </a:r>
            <a:r>
              <a:rPr lang="it-IT" sz="2000" kern="1200" dirty="0" err="1" smtClean="0"/>
              <a:t>two</a:t>
            </a:r>
            <a:r>
              <a:rPr lang="it-IT" sz="2000" kern="1200" dirty="0" smtClean="0"/>
              <a:t> out of </a:t>
            </a:r>
            <a:r>
              <a:rPr lang="it-IT" sz="2000" kern="1200" dirty="0" err="1" smtClean="0"/>
              <a:t>three</a:t>
            </a:r>
            <a:r>
              <a:rPr lang="it-IT" sz="2000" kern="1200" dirty="0" smtClean="0"/>
              <a:t>» </a:t>
            </a:r>
            <a:r>
              <a:rPr lang="it-IT" sz="2000" kern="1200" dirty="0" err="1" smtClean="0"/>
              <a:t>votation</a:t>
            </a:r>
            <a:r>
              <a:rPr lang="it-IT" sz="2000" kern="12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470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 lnSpcReduction="10000"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Iterative nature of the </a:t>
            </a:r>
            <a:r>
              <a:rPr lang="it-IT" sz="2400" dirty="0" err="1" smtClean="0">
                <a:solidFill>
                  <a:srgbClr val="514A40"/>
                </a:solidFill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economize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amount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endParaRPr lang="it-IT" sz="2400" dirty="0" smtClean="0">
              <a:solidFill>
                <a:srgbClr val="514A4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v</a:t>
            </a:r>
            <a:r>
              <a:rPr lang="it-IT" sz="2400" dirty="0" err="1" smtClean="0">
                <a:solidFill>
                  <a:srgbClr val="514A40"/>
                </a:solidFill>
              </a:rPr>
              <a:t>oting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only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beginning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</a:rPr>
              <a:t> on the </a:t>
            </a:r>
            <a:r>
              <a:rPr lang="it-IT" sz="2400" dirty="0" err="1" smtClean="0">
                <a:solidFill>
                  <a:srgbClr val="514A40"/>
                </a:solidFill>
              </a:rPr>
              <a:t>results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calculations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loose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514A40"/>
                </a:solidFill>
              </a:rPr>
              <a:t>a</a:t>
            </a:r>
            <a:r>
              <a:rPr lang="it-IT" sz="2400" dirty="0" smtClean="0">
                <a:solidFill>
                  <a:srgbClr val="514A40"/>
                </a:solidFill>
              </a:rPr>
              <a:t>n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can be </a:t>
            </a:r>
            <a:r>
              <a:rPr lang="it-IT" sz="2400" dirty="0" err="1" smtClean="0">
                <a:solidFill>
                  <a:srgbClr val="514A40"/>
                </a:solidFill>
              </a:rPr>
              <a:t>scheduled</a:t>
            </a:r>
            <a:r>
              <a:rPr lang="it-IT" sz="2400" dirty="0" smtClean="0">
                <a:solidFill>
                  <a:srgbClr val="514A40"/>
                </a:solidFill>
              </a:rPr>
              <a:t> for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slightly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s</a:t>
            </a:r>
            <a:r>
              <a:rPr lang="it-IT" sz="2400" dirty="0" err="1" smtClean="0">
                <a:solidFill>
                  <a:srgbClr val="514A40"/>
                </a:solidFill>
              </a:rPr>
              <a:t>imultaneous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several</a:t>
            </a:r>
            <a:r>
              <a:rPr lang="it-IT" sz="2400" dirty="0" smtClean="0">
                <a:solidFill>
                  <a:srgbClr val="514A40"/>
                </a:solidFill>
              </a:rPr>
              <a:t> processors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be </a:t>
            </a:r>
            <a:r>
              <a:rPr lang="it-IT" sz="2400" dirty="0" err="1" smtClean="0">
                <a:solidFill>
                  <a:srgbClr val="514A40"/>
                </a:solidFill>
              </a:rPr>
              <a:t>less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likely</a:t>
            </a:r>
            <a:r>
              <a:rPr lang="it-IT" sz="2400" dirty="0" smtClean="0">
                <a:solidFill>
                  <a:srgbClr val="514A40"/>
                </a:solidFill>
              </a:rPr>
              <a:t> to produce </a:t>
            </a:r>
            <a:r>
              <a:rPr lang="it-IT" sz="2400" dirty="0" err="1" smtClean="0">
                <a:solidFill>
                  <a:srgbClr val="514A40"/>
                </a:solidFill>
              </a:rPr>
              <a:t>correlated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in the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versions</a:t>
            </a:r>
            <a:r>
              <a:rPr lang="it-IT" sz="2400" dirty="0" smtClean="0">
                <a:solidFill>
                  <a:srgbClr val="514A40"/>
                </a:solidFill>
              </a:rPr>
              <a:t> of a task 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</a:rPr>
              <a:t> of processors </a:t>
            </a:r>
            <a:r>
              <a:rPr lang="it-IT" sz="2400" dirty="0" err="1" smtClean="0">
                <a:solidFill>
                  <a:srgbClr val="514A40"/>
                </a:solidFill>
              </a:rPr>
              <a:t>executing</a:t>
            </a:r>
            <a:r>
              <a:rPr lang="it-IT" sz="2400" dirty="0" smtClean="0">
                <a:solidFill>
                  <a:srgbClr val="514A40"/>
                </a:solidFill>
              </a:rPr>
              <a:t> a task can </a:t>
            </a:r>
            <a:r>
              <a:rPr lang="it-IT" sz="2400" dirty="0" err="1" smtClean="0">
                <a:solidFill>
                  <a:srgbClr val="514A40"/>
                </a:solidFill>
              </a:rPr>
              <a:t>vary</a:t>
            </a:r>
            <a:r>
              <a:rPr lang="it-IT" sz="2400" dirty="0" smtClean="0">
                <a:solidFill>
                  <a:srgbClr val="514A40"/>
                </a:solidFill>
              </a:rPr>
              <a:t> with the task and can be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for the </a:t>
            </a:r>
            <a:r>
              <a:rPr lang="it-IT" sz="2400" dirty="0" err="1" smtClean="0">
                <a:solidFill>
                  <a:srgbClr val="514A40"/>
                </a:solidFill>
              </a:rPr>
              <a:t>same</a:t>
            </a:r>
            <a:r>
              <a:rPr lang="it-IT" sz="2400" dirty="0" smtClean="0">
                <a:solidFill>
                  <a:srgbClr val="514A40"/>
                </a:solidFill>
              </a:rPr>
              <a:t> task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allocation</a:t>
            </a:r>
            <a:r>
              <a:rPr lang="it-IT" sz="2400" dirty="0" smtClean="0">
                <a:solidFill>
                  <a:srgbClr val="514A40"/>
                </a:solidFill>
              </a:rPr>
              <a:t> of task to </a:t>
            </a:r>
            <a:r>
              <a:rPr lang="it-IT" sz="2400" dirty="0" err="1" smtClean="0">
                <a:solidFill>
                  <a:srgbClr val="514A40"/>
                </a:solidFill>
              </a:rPr>
              <a:t>modules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determined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dinamically</a:t>
            </a:r>
            <a:r>
              <a:rPr lang="it-IT" sz="2400" dirty="0" smtClean="0">
                <a:solidFill>
                  <a:srgbClr val="514A40"/>
                </a:solidFill>
              </a:rPr>
              <a:t> by a task </a:t>
            </a:r>
            <a:r>
              <a:rPr lang="it-IT" sz="2400" dirty="0" err="1" smtClean="0">
                <a:solidFill>
                  <a:srgbClr val="514A40"/>
                </a:solidFill>
              </a:rPr>
              <a:t>called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the global executive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802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isolation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causing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nonfaulty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against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corruption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way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communicate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A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read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data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module’s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>
                <a:solidFill>
                  <a:srgbClr val="514A40"/>
                </a:solidFill>
                <a:latin typeface="Cambria"/>
              </a:rPr>
              <a:t>o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isolation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also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invalid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signals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produce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Wrong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action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service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propagation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making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autonomous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731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en-GB" dirty="0" smtClean="0"/>
              <a:t>masking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receive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multiple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copies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copy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over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bus and 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uses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majority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After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identifying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will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reconfigured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bus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processors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will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request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their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data over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buses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068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scheduling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timing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requirements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Output to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generated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frequency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 delay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sensors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and the generation of output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based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upon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kept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below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limits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rate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task</a:t>
            </a:r>
          </a:p>
          <a:p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The processing of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of the task must be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completed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within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time frame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07" y="904460"/>
            <a:ext cx="6132786" cy="50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Processor </a:t>
            </a:r>
            <a:r>
              <a:rPr lang="it-IT" dirty="0" err="1" smtClean="0"/>
              <a:t>synchronization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3N+1 clocks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mask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simultaneous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Clock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algorithm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dirty="0" err="1" smtClean="0">
                <a:latin typeface="Cambria"/>
              </a:rPr>
              <a:t>computes</a:t>
            </a:r>
            <a:r>
              <a:rPr lang="it-IT" sz="2400" dirty="0" smtClean="0">
                <a:latin typeface="Cambria"/>
              </a:rPr>
              <a:t> a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of clock </a:t>
            </a:r>
            <a:r>
              <a:rPr lang="it-IT" sz="2400" dirty="0" err="1" smtClean="0">
                <a:latin typeface="Cambria"/>
              </a:rPr>
              <a:t>values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i="1" dirty="0" err="1" smtClean="0">
                <a:latin typeface="Cambria"/>
              </a:rPr>
              <a:t>interactive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consistency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vector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A clock </a:t>
            </a:r>
            <a:r>
              <a:rPr lang="it-IT" sz="2400" i="1" dirty="0" smtClean="0">
                <a:latin typeface="Cambria"/>
              </a:rPr>
              <a:t>P</a:t>
            </a:r>
            <a:r>
              <a:rPr lang="it-IT" sz="2400" dirty="0" smtClean="0">
                <a:latin typeface="Cambria"/>
              </a:rPr>
              <a:t> set the entry of the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corresponding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>
                <a:latin typeface="Cambria"/>
              </a:rPr>
              <a:t>P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itself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 err="1">
                <a:latin typeface="Cambria"/>
              </a:rPr>
              <a:t>P</a:t>
            </a:r>
            <a:r>
              <a:rPr lang="it-IT" sz="2400" i="1" dirty="0" err="1" smtClean="0">
                <a:latin typeface="Cambria"/>
              </a:rPr>
              <a:t>’</a:t>
            </a:r>
            <a:r>
              <a:rPr lang="it-IT" sz="2400" dirty="0" err="1" smtClean="0">
                <a:latin typeface="Cambria"/>
              </a:rPr>
              <a:t>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own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for the entry of </a:t>
            </a:r>
            <a:r>
              <a:rPr lang="it-IT" sz="2400" dirty="0" err="1" smtClean="0">
                <a:latin typeface="Cambria"/>
              </a:rPr>
              <a:t>another</a:t>
            </a:r>
            <a:r>
              <a:rPr lang="it-IT" sz="2400" dirty="0" smtClean="0">
                <a:latin typeface="Cambria"/>
              </a:rPr>
              <a:t> processor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obtained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follow</a:t>
            </a:r>
            <a:endParaRPr lang="it-IT" sz="2400" dirty="0" smtClean="0">
              <a:latin typeface="Cambria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smtClean="0">
                <a:latin typeface="Cambria"/>
              </a:rPr>
              <a:t>Read </a:t>
            </a:r>
            <a:r>
              <a:rPr lang="it-IT" sz="2400" i="1" dirty="0" err="1" smtClean="0">
                <a:latin typeface="Cambria"/>
              </a:rPr>
              <a:t>q</a:t>
            </a:r>
            <a:r>
              <a:rPr lang="it-IT" sz="2400" dirty="0" err="1" smtClean="0">
                <a:latin typeface="Cambria"/>
              </a:rPr>
              <a:t>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Obtain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other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that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read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Majority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agree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majority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value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used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,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otherwise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NIL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(q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is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 smtClean="0">
                <a:latin typeface="Cambria"/>
              </a:rPr>
              <a:t>Let</a:t>
            </a:r>
            <a:r>
              <a:rPr lang="it-IT" sz="2400" dirty="0" smtClean="0">
                <a:latin typeface="Cambria"/>
              </a:rPr>
              <a:t> </a:t>
            </a:r>
            <a:r>
              <a:rPr lang="el-GR" sz="2400" dirty="0" smtClean="0">
                <a:latin typeface="Cambria" panose="02040503050406030204" pitchFamily="18" charset="0"/>
              </a:rPr>
              <a:t>δ</a:t>
            </a:r>
            <a:r>
              <a:rPr lang="it-IT" sz="2400" dirty="0" smtClean="0">
                <a:latin typeface="Cambria" panose="02040503050406030204" pitchFamily="18" charset="0"/>
              </a:rPr>
              <a:t> the maximum </a:t>
            </a:r>
            <a:r>
              <a:rPr lang="it-IT" sz="2400" dirty="0" err="1" smtClean="0">
                <a:latin typeface="Cambria" panose="02040503050406030204" pitchFamily="18" charset="0"/>
              </a:rPr>
              <a:t>amount</a:t>
            </a:r>
            <a:r>
              <a:rPr lang="it-IT" sz="2400" dirty="0" smtClean="0">
                <a:latin typeface="Cambria" panose="02040503050406030204" pitchFamily="18" charset="0"/>
              </a:rPr>
              <a:t> by </a:t>
            </a:r>
            <a:r>
              <a:rPr lang="it-IT" sz="2400" dirty="0" err="1" smtClean="0">
                <a:latin typeface="Cambria" panose="02040503050406030204" pitchFamily="18" charset="0"/>
              </a:rPr>
              <a:t>wich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values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may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disagree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 panose="02040503050406030204" pitchFamily="18" charset="0"/>
              </a:rPr>
              <a:t>Any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greater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then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el-GR" sz="2400" dirty="0">
                <a:latin typeface="Cambria" panose="02040503050406030204" pitchFamily="18" charset="0"/>
              </a:rPr>
              <a:t>δ</a:t>
            </a:r>
            <a:r>
              <a:rPr lang="it-IT" sz="2400" dirty="0">
                <a:latin typeface="Cambria" panose="02040503050406030204" pitchFamily="18" charset="0"/>
              </a:rPr>
              <a:t> </a:t>
            </a:r>
            <a:r>
              <a:rPr lang="it-IT" sz="2400" dirty="0" smtClean="0">
                <a:latin typeface="Cambria" panose="02040503050406030204" pitchFamily="18" charset="0"/>
              </a:rPr>
              <a:t>or NIL </a:t>
            </a:r>
            <a:r>
              <a:rPr lang="it-IT" sz="2400" dirty="0" err="1" smtClean="0">
                <a:latin typeface="Cambria" panose="02040503050406030204" pitchFamily="18" charset="0"/>
              </a:rPr>
              <a:t>is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ignored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i="1" dirty="0" smtClean="0">
                <a:latin typeface="Cambria" panose="02040503050406030204" pitchFamily="18" charset="0"/>
              </a:rPr>
              <a:t>P </a:t>
            </a:r>
            <a:r>
              <a:rPr lang="it-IT" sz="2400" dirty="0" err="1" smtClean="0">
                <a:latin typeface="Cambria" panose="02040503050406030204" pitchFamily="18" charset="0"/>
              </a:rPr>
              <a:t>takes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median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of the </a:t>
            </a:r>
            <a:r>
              <a:rPr lang="it-IT" sz="2400" dirty="0" err="1" smtClean="0">
                <a:latin typeface="Cambria" panose="02040503050406030204" pitchFamily="18" charset="0"/>
              </a:rPr>
              <a:t>remaining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components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as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its</a:t>
            </a:r>
            <a:r>
              <a:rPr lang="it-IT" sz="2400" dirty="0" smtClean="0">
                <a:latin typeface="Cambria" panose="02040503050406030204" pitchFamily="18" charset="0"/>
              </a:rPr>
              <a:t> new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76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Markov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Model</a:t>
                </a:r>
              </a:p>
              <a:p>
                <a:r>
                  <a:rPr lang="it-IT" sz="2400" dirty="0"/>
                  <a:t>State </a:t>
                </a:r>
                <a:r>
                  <a:rPr lang="it-IT" sz="2400" dirty="0" err="1"/>
                  <a:t>labeled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triplet</a:t>
                </a:r>
                <a:r>
                  <a:rPr lang="it-IT" sz="2400" dirty="0"/>
                  <a:t> </a:t>
                </a:r>
                <a:r>
                  <a:rPr lang="it-IT" sz="2400" i="1" dirty="0"/>
                  <a:t>(</a:t>
                </a:r>
                <a:r>
                  <a:rPr lang="it-IT" sz="2400" i="1" dirty="0" err="1"/>
                  <a:t>h,d,f</a:t>
                </a:r>
                <a:r>
                  <a:rPr lang="it-IT" sz="2400" i="1" dirty="0"/>
                  <a:t>) </a:t>
                </a:r>
                <a:r>
                  <a:rPr lang="it-IT" sz="2400" dirty="0"/>
                  <a:t> </a:t>
                </a:r>
                <a:r>
                  <a:rPr lang="it-IT" sz="2400" dirty="0" err="1"/>
                  <a:t>where</a:t>
                </a:r>
                <a:r>
                  <a:rPr lang="it-IT" sz="2400" dirty="0"/>
                  <a:t> </a:t>
                </a:r>
                <a:r>
                  <a:rPr lang="it-IT" sz="2400" i="1" dirty="0"/>
                  <a:t>h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handled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reconfiguration</a:t>
                </a:r>
                <a:r>
                  <a:rPr lang="it-IT" sz="2400" dirty="0"/>
                  <a:t>, </a:t>
                </a:r>
                <a:r>
                  <a:rPr lang="it-IT" sz="2400" i="1" dirty="0"/>
                  <a:t>d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, </a:t>
                </a:r>
                <a:r>
                  <a:rPr lang="it-IT" sz="2400" i="1" dirty="0"/>
                  <a:t>f </a:t>
                </a:r>
                <a:r>
                  <a:rPr lang="it-IT" sz="2400" dirty="0"/>
                  <a:t>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occurred</a:t>
                </a:r>
                <a:endParaRPr lang="it-IT" sz="2400" i="1" dirty="0"/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Transitions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caused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by:</a:t>
                </a: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occurrance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detection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handling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Hardware fault,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assume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exponential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distributions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Executive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considers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unit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faulty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after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multiple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fault</a:t>
                </a:r>
              </a:p>
              <a:p>
                <a:pPr lvl="1"/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Fail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rates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 processors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hour, </a:t>
                </a:r>
                <a:r>
                  <a:rPr lang="it-IT" sz="2200" dirty="0" err="1" smtClean="0">
                    <a:latin typeface="Cambria"/>
                  </a:rPr>
                  <a:t>busses</a:t>
                </a:r>
                <a:r>
                  <a:rPr lang="it-IT" sz="2200" dirty="0" smtClean="0">
                    <a:latin typeface="Cambria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8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293398"/>
            <a:ext cx="4210050" cy="3762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Exhaustion of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spares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(t = 100ms) =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it-IT" sz="24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>
                    <a:solidFill>
                      <a:srgbClr val="514A40"/>
                    </a:solidFill>
                  </a:rPr>
                  <a:t> (t = 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1s</a:t>
                </a:r>
                <a:r>
                  <a:rPr lang="it-IT" sz="2400" dirty="0">
                    <a:solidFill>
                      <a:srgbClr val="514A4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it-IT" sz="2400" dirty="0">
                  <a:solidFill>
                    <a:srgbClr val="514A40"/>
                  </a:solidFill>
                </a:endParaRPr>
              </a:p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  <a:blipFill rotWithShape="0">
                <a:blip r:embed="rId4"/>
                <a:stretch>
                  <a:fillRect l="-507" t="-4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authors</a:t>
            </a:r>
            <a:endParaRPr lang="it-IT" dirty="0"/>
          </a:p>
        </p:txBody>
      </p:sp>
      <p:pic>
        <p:nvPicPr>
          <p:cNvPr id="1026" name="Picture 2" descr="http://web.ornl.gov/%7E6qz/chandola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09816"/>
            <a:ext cx="19050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212" y="1909816"/>
            <a:ext cx="2769576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1909816"/>
            <a:ext cx="1703658" cy="222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/>
          <p:cNvSpPr/>
          <p:nvPr/>
        </p:nvSpPr>
        <p:spPr>
          <a:xfrm>
            <a:off x="715044" y="4542957"/>
            <a:ext cx="30657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5" name="Rettangolo 4"/>
          <p:cNvSpPr/>
          <p:nvPr/>
        </p:nvSpPr>
        <p:spPr>
          <a:xfrm>
            <a:off x="4020207" y="4542957"/>
            <a:ext cx="41515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6" name="Rettangolo 5"/>
          <p:cNvSpPr/>
          <p:nvPr/>
        </p:nvSpPr>
        <p:spPr>
          <a:xfrm>
            <a:off x="8442925" y="4542957"/>
            <a:ext cx="28010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715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Sift</a:t>
            </a:r>
            <a:r>
              <a:rPr lang="it-IT" dirty="0" smtClean="0"/>
              <a:t> hardware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attempts</a:t>
            </a:r>
            <a:r>
              <a:rPr lang="it-IT" sz="2400" dirty="0" smtClean="0">
                <a:latin typeface="Cambria"/>
              </a:rPr>
              <a:t> to use standard </a:t>
            </a:r>
            <a:r>
              <a:rPr lang="it-IT" sz="2400" dirty="0" err="1" smtClean="0">
                <a:latin typeface="Cambria"/>
              </a:rPr>
              <a:t>units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whenever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possible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Special design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needed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only</a:t>
            </a:r>
            <a:r>
              <a:rPr lang="it-IT" sz="2400" dirty="0" smtClean="0">
                <a:latin typeface="Cambria"/>
              </a:rPr>
              <a:t> in the bus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and in the </a:t>
            </a:r>
            <a:r>
              <a:rPr lang="it-IT" sz="2400" dirty="0" err="1" smtClean="0">
                <a:latin typeface="Cambria"/>
              </a:rPr>
              <a:t>interface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between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buses</a:t>
            </a:r>
            <a:r>
              <a:rPr lang="it-IT" sz="2400" dirty="0" smtClean="0">
                <a:latin typeface="Cambria"/>
              </a:rPr>
              <a:t> and the processing </a:t>
            </a:r>
            <a:r>
              <a:rPr lang="it-IT" sz="2400" dirty="0" err="1" smtClean="0">
                <a:latin typeface="Cambria"/>
              </a:rPr>
              <a:t>modules</a:t>
            </a:r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8" y="2375452"/>
            <a:ext cx="3476625" cy="34776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06" y="926931"/>
            <a:ext cx="4718188" cy="50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software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Executive software</a:t>
            </a:r>
          </a:p>
          <a:p>
            <a:pPr lvl="1"/>
            <a:r>
              <a:rPr lang="it-IT" sz="2200" dirty="0" err="1" smtClean="0">
                <a:latin typeface="Cambria"/>
              </a:rPr>
              <a:t>Responsible</a:t>
            </a:r>
            <a:r>
              <a:rPr lang="it-IT" sz="2200" dirty="0" smtClean="0">
                <a:latin typeface="Cambria"/>
              </a:rPr>
              <a:t> for the </a:t>
            </a:r>
            <a:r>
              <a:rPr lang="it-IT" sz="2200" dirty="0" err="1" smtClean="0">
                <a:latin typeface="Cambria"/>
              </a:rPr>
              <a:t>reliable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execution</a:t>
            </a:r>
            <a:r>
              <a:rPr lang="it-IT" sz="2200" dirty="0" smtClean="0">
                <a:latin typeface="Cambria"/>
              </a:rPr>
              <a:t> of the </a:t>
            </a:r>
            <a:r>
              <a:rPr lang="it-IT" sz="2200" dirty="0" err="1" smtClean="0">
                <a:latin typeface="Cambria"/>
              </a:rPr>
              <a:t>application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tasks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each</a:t>
            </a:r>
            <a:r>
              <a:rPr lang="it-IT" sz="2000" dirty="0" smtClean="0">
                <a:latin typeface="Cambria"/>
              </a:rPr>
              <a:t> task </a:t>
            </a:r>
            <a:r>
              <a:rPr lang="it-IT" sz="2000" dirty="0" err="1" smtClean="0">
                <a:latin typeface="Cambria"/>
              </a:rPr>
              <a:t>at</a:t>
            </a:r>
            <a:r>
              <a:rPr lang="it-IT" sz="2000" dirty="0" smtClean="0">
                <a:latin typeface="Cambria"/>
              </a:rPr>
              <a:t> the </a:t>
            </a:r>
            <a:r>
              <a:rPr lang="it-IT" sz="2000" dirty="0" err="1" smtClean="0">
                <a:latin typeface="Cambria"/>
              </a:rPr>
              <a:t>required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/>
            <a:r>
              <a:rPr lang="it-IT" sz="2000" dirty="0" err="1" smtClean="0">
                <a:latin typeface="Cambria"/>
              </a:rPr>
              <a:t>Provide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correct</a:t>
            </a:r>
            <a:r>
              <a:rPr lang="it-IT" sz="2000" dirty="0" smtClean="0">
                <a:latin typeface="Cambria"/>
              </a:rPr>
              <a:t> input </a:t>
            </a:r>
            <a:r>
              <a:rPr lang="it-IT" sz="2000" dirty="0" err="1" smtClean="0">
                <a:latin typeface="Cambria"/>
              </a:rPr>
              <a:t>values</a:t>
            </a:r>
            <a:endParaRPr lang="it-IT" sz="20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Detect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errors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diagnose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their</a:t>
            </a:r>
            <a:r>
              <a:rPr lang="it-IT" sz="2000" dirty="0" smtClean="0">
                <a:latin typeface="Cambria"/>
              </a:rPr>
              <a:t> cause</a:t>
            </a:r>
          </a:p>
          <a:p>
            <a:pPr lvl="2"/>
            <a:r>
              <a:rPr lang="it-IT" sz="2000" dirty="0" err="1" smtClean="0">
                <a:latin typeface="Cambria"/>
              </a:rPr>
              <a:t>Reconfigure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system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after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failure</a:t>
            </a:r>
            <a:endParaRPr lang="it-IT" sz="2000" dirty="0" smtClean="0">
              <a:latin typeface="Cambria"/>
            </a:endParaRPr>
          </a:p>
          <a:p>
            <a:pPr lvl="1"/>
            <a:r>
              <a:rPr lang="it-IT" sz="2200" dirty="0" smtClean="0">
                <a:latin typeface="Cambria"/>
              </a:rPr>
              <a:t>3 executive </a:t>
            </a:r>
            <a:r>
              <a:rPr lang="it-IT" sz="2200" dirty="0" err="1" smtClean="0">
                <a:latin typeface="Cambria"/>
              </a:rPr>
              <a:t>components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smtClean="0">
                <a:latin typeface="Cambria"/>
              </a:rPr>
              <a:t>Global executive task</a:t>
            </a:r>
          </a:p>
          <a:p>
            <a:pPr lvl="2"/>
            <a:r>
              <a:rPr lang="it-IT" sz="2000" dirty="0" smtClean="0">
                <a:latin typeface="Cambria"/>
              </a:rPr>
              <a:t>Local executive</a:t>
            </a:r>
          </a:p>
          <a:p>
            <a:pPr lvl="2"/>
            <a:r>
              <a:rPr lang="it-IT" sz="2000" dirty="0" smtClean="0">
                <a:latin typeface="Cambria"/>
              </a:rPr>
              <a:t>Local-global </a:t>
            </a:r>
            <a:r>
              <a:rPr lang="it-IT" sz="2000" dirty="0" err="1" smtClean="0">
                <a:latin typeface="Cambria"/>
              </a:rPr>
              <a:t>communication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36" y="1696452"/>
            <a:ext cx="5927528" cy="34650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528762"/>
            <a:ext cx="5619750" cy="3800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519237"/>
            <a:ext cx="5686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-global </a:t>
            </a:r>
            <a:r>
              <a:rPr lang="it-IT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Local-Global </a:t>
            </a:r>
            <a:r>
              <a:rPr lang="it-IT" sz="2400" dirty="0" err="1" smtClean="0">
                <a:latin typeface="Cambria"/>
              </a:rPr>
              <a:t>communication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consist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 and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reporting task</a:t>
            </a:r>
            <a:endParaRPr lang="it-IT" sz="24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93" y="1633537"/>
            <a:ext cx="4115214" cy="42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global executive task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latin typeface="Cambria"/>
              </a:rPr>
              <a:t>Executed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critical</a:t>
            </a:r>
            <a:r>
              <a:rPr lang="it-IT" sz="2400" dirty="0" smtClean="0">
                <a:latin typeface="Cambria"/>
              </a:rPr>
              <a:t> task</a:t>
            </a:r>
          </a:p>
          <a:p>
            <a:r>
              <a:rPr lang="it-IT" sz="2400" dirty="0" err="1" smtClean="0">
                <a:latin typeface="Cambria"/>
              </a:rPr>
              <a:t>Analyzes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reports, </a:t>
            </a:r>
            <a:r>
              <a:rPr lang="it-IT" sz="2400" dirty="0" err="1" smtClean="0">
                <a:latin typeface="Cambria"/>
              </a:rPr>
              <a:t>diagnoses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errors</a:t>
            </a:r>
            <a:endParaRPr lang="it-IT" sz="2400" dirty="0" smtClean="0">
              <a:latin typeface="Cambria"/>
            </a:endParaRPr>
          </a:p>
          <a:p>
            <a:r>
              <a:rPr lang="it-IT" sz="2400" dirty="0" err="1" smtClean="0">
                <a:latin typeface="Cambria"/>
              </a:rPr>
              <a:t>Determines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failed</a:t>
            </a:r>
            <a:r>
              <a:rPr lang="it-IT" sz="2400" dirty="0" smtClean="0">
                <a:latin typeface="Cambria"/>
              </a:rPr>
              <a:t> processor, </a:t>
            </a:r>
            <a:r>
              <a:rPr lang="it-IT" sz="2400" dirty="0" err="1" smtClean="0">
                <a:latin typeface="Cambria"/>
              </a:rPr>
              <a:t>reccomend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reconfiguration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List of processors </a:t>
            </a:r>
            <a:r>
              <a:rPr lang="it-IT" sz="2400" dirty="0" err="1" smtClean="0">
                <a:latin typeface="Cambria"/>
              </a:rPr>
              <a:t>reccomended</a:t>
            </a:r>
            <a:r>
              <a:rPr lang="it-IT" sz="2400" dirty="0" smtClean="0">
                <a:latin typeface="Cambria"/>
              </a:rPr>
              <a:t> to be </a:t>
            </a:r>
            <a:r>
              <a:rPr lang="it-IT" sz="2400" dirty="0" err="1" smtClean="0">
                <a:latin typeface="Cambria"/>
              </a:rPr>
              <a:t>reconfigured</a:t>
            </a:r>
            <a:r>
              <a:rPr lang="it-IT" sz="2400" dirty="0" smtClean="0">
                <a:latin typeface="Cambria"/>
              </a:rPr>
              <a:t> out of the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broadcast to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148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Collection of </a:t>
            </a:r>
            <a:r>
              <a:rPr lang="it-IT" sz="2400" dirty="0" err="1" smtClean="0">
                <a:latin typeface="Cambria"/>
              </a:rPr>
              <a:t>routines</a:t>
            </a:r>
            <a:endParaRPr lang="it-IT" sz="24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Error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handler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</a:t>
            </a: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in case of fault </a:t>
            </a:r>
            <a:r>
              <a:rPr lang="it-IT" sz="2000" dirty="0" err="1" smtClean="0">
                <a:latin typeface="Cambria"/>
              </a:rPr>
              <a:t>detection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Updates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Scheduler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Schedule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Use </a:t>
            </a:r>
            <a:r>
              <a:rPr lang="it-IT" sz="2000" dirty="0" err="1" smtClean="0">
                <a:latin typeface="Cambria"/>
              </a:rPr>
              <a:t>predefined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Define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sequence</a:t>
            </a:r>
            <a:r>
              <a:rPr lang="it-IT" sz="2000" dirty="0" smtClean="0">
                <a:latin typeface="Cambria"/>
              </a:rPr>
              <a:t> of time </a:t>
            </a:r>
            <a:r>
              <a:rPr lang="it-IT" sz="2000" dirty="0" err="1" smtClean="0">
                <a:latin typeface="Cambria"/>
              </a:rPr>
              <a:t>frames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Whereas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must </a:t>
            </a:r>
            <a:r>
              <a:rPr lang="it-IT" sz="2000" dirty="0" err="1" smtClean="0">
                <a:latin typeface="Cambria"/>
              </a:rPr>
              <a:t>occur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within</a:t>
            </a:r>
            <a:r>
              <a:rPr lang="it-IT" sz="2000" dirty="0" smtClean="0">
                <a:latin typeface="Cambria"/>
              </a:rPr>
              <a:t> a frame, </a:t>
            </a:r>
            <a:r>
              <a:rPr lang="it-IT" sz="2000" dirty="0" err="1" smtClean="0">
                <a:latin typeface="Cambria"/>
              </a:rPr>
              <a:t>it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could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any</a:t>
            </a:r>
            <a:r>
              <a:rPr lang="it-IT" sz="2000" dirty="0" smtClean="0">
                <a:latin typeface="Cambria"/>
              </a:rPr>
              <a:t> time </a:t>
            </a:r>
            <a:r>
              <a:rPr lang="it-IT" sz="2000" dirty="0" err="1" smtClean="0">
                <a:latin typeface="Cambria"/>
              </a:rPr>
              <a:t>during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frame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Scheduler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timer interrupt or </a:t>
            </a:r>
            <a:r>
              <a:rPr lang="it-IT" sz="2000" dirty="0" err="1" smtClean="0">
                <a:latin typeface="Cambria"/>
              </a:rPr>
              <a:t>completion</a:t>
            </a:r>
            <a:r>
              <a:rPr lang="it-IT" sz="2000" dirty="0" smtClean="0">
                <a:latin typeface="Cambria"/>
              </a:rPr>
              <a:t> of a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Tasks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may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preempted</a:t>
            </a:r>
            <a:r>
              <a:rPr lang="it-IT" sz="2000" dirty="0" smtClean="0">
                <a:latin typeface="Cambria"/>
              </a:rPr>
              <a:t> by clock (in </a:t>
            </a:r>
            <a:r>
              <a:rPr lang="it-IT" sz="2000" dirty="0" err="1" smtClean="0">
                <a:latin typeface="Cambria"/>
              </a:rPr>
              <a:t>order</a:t>
            </a:r>
            <a:r>
              <a:rPr lang="it-IT" sz="2000" dirty="0" smtClean="0">
                <a:latin typeface="Cambria"/>
              </a:rPr>
              <a:t> to </a:t>
            </a:r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task with </a:t>
            </a:r>
            <a:r>
              <a:rPr lang="it-IT" sz="2000" dirty="0" err="1" smtClean="0">
                <a:latin typeface="Cambria"/>
              </a:rPr>
              <a:t>higher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priority</a:t>
            </a:r>
            <a:r>
              <a:rPr lang="it-IT" sz="2000" dirty="0" smtClean="0">
                <a:latin typeface="Cambria"/>
              </a:rPr>
              <a:t>)</a:t>
            </a:r>
            <a:endParaRPr lang="it-IT" sz="20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251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latin typeface="Cambria"/>
              </a:rPr>
              <a:t>Buffer </a:t>
            </a:r>
            <a:r>
              <a:rPr lang="it-IT" sz="2200" dirty="0" err="1" smtClean="0">
                <a:latin typeface="Cambria"/>
              </a:rPr>
              <a:t>interface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routines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Double </a:t>
            </a:r>
            <a:r>
              <a:rPr lang="it-IT" sz="2000" dirty="0" err="1" smtClean="0">
                <a:latin typeface="Cambria"/>
              </a:rPr>
              <a:t>buffering</a:t>
            </a:r>
            <a:r>
              <a:rPr lang="it-IT" sz="2000" dirty="0" smtClean="0">
                <a:latin typeface="Cambria"/>
              </a:rPr>
              <a:t>: input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value</a:t>
            </a:r>
            <a:r>
              <a:rPr lang="it-IT" sz="2000" dirty="0" smtClean="0">
                <a:latin typeface="Cambria"/>
              </a:rPr>
              <a:t> from last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will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used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as</a:t>
            </a:r>
            <a:r>
              <a:rPr lang="it-IT" sz="2000" dirty="0" smtClean="0">
                <a:latin typeface="Cambria"/>
              </a:rPr>
              <a:t> input to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In </a:t>
            </a:r>
            <a:r>
              <a:rPr lang="it-IT" sz="2000" dirty="0" err="1" smtClean="0">
                <a:latin typeface="Cambria"/>
              </a:rPr>
              <a:t>next</a:t>
            </a:r>
            <a:r>
              <a:rPr lang="it-IT" sz="2000" dirty="0" smtClean="0">
                <a:latin typeface="Cambria"/>
              </a:rPr>
              <a:t> frame buffers are </a:t>
            </a:r>
            <a:r>
              <a:rPr lang="it-IT" sz="2000" dirty="0" err="1" smtClean="0">
                <a:latin typeface="Cambria"/>
              </a:rPr>
              <a:t>switched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sz="2200" dirty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Voter</a:t>
            </a:r>
            <a:r>
              <a:rPr lang="it-IT" sz="2200" dirty="0" smtClean="0">
                <a:latin typeface="Cambria"/>
              </a:rPr>
              <a:t> routine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a task to </a:t>
            </a:r>
            <a:r>
              <a:rPr lang="it-IT" sz="2000" dirty="0" err="1" smtClean="0">
                <a:latin typeface="Cambria"/>
              </a:rPr>
              <a:t>get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inputs</a:t>
            </a:r>
            <a:r>
              <a:rPr lang="it-IT" sz="2000" dirty="0" smtClean="0">
                <a:latin typeface="Cambria"/>
              </a:rPr>
              <a:t> for </a:t>
            </a:r>
            <a:r>
              <a:rPr lang="it-IT" sz="2000" dirty="0" err="1" smtClean="0">
                <a:latin typeface="Cambria"/>
              </a:rPr>
              <a:t>its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current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uses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r>
              <a:rPr lang="it-IT" sz="2000" dirty="0" smtClean="0">
                <a:latin typeface="Cambria"/>
              </a:rPr>
              <a:t> of </a:t>
            </a:r>
            <a:r>
              <a:rPr lang="it-IT" sz="2000" dirty="0" err="1" smtClean="0">
                <a:latin typeface="Cambria"/>
              </a:rPr>
              <a:t>reconfiguration</a:t>
            </a:r>
            <a:r>
              <a:rPr lang="it-IT" sz="2000" dirty="0" smtClean="0">
                <a:latin typeface="Cambria"/>
              </a:rPr>
              <a:t> task to </a:t>
            </a:r>
            <a:r>
              <a:rPr lang="it-IT" sz="2000" dirty="0" err="1" smtClean="0">
                <a:latin typeface="Cambria"/>
              </a:rPr>
              <a:t>determine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wich</a:t>
            </a:r>
            <a:r>
              <a:rPr lang="it-IT" sz="2000" dirty="0" smtClean="0">
                <a:latin typeface="Cambria"/>
              </a:rPr>
              <a:t>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copies</a:t>
            </a:r>
            <a:r>
              <a:rPr lang="it-IT" sz="2000" dirty="0" smtClean="0">
                <a:latin typeface="Cambria"/>
              </a:rPr>
              <a:t> of the output to be </a:t>
            </a:r>
            <a:r>
              <a:rPr lang="it-IT" sz="2000" dirty="0" err="1" smtClean="0">
                <a:latin typeface="Cambria"/>
              </a:rPr>
              <a:t>voted</a:t>
            </a:r>
            <a:r>
              <a:rPr lang="it-IT" sz="2000" dirty="0" smtClean="0">
                <a:latin typeface="Cambria"/>
              </a:rPr>
              <a:t> 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If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disagreement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invoke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reporter</a:t>
            </a:r>
            <a:endParaRPr lang="it-IT" sz="20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77" y="2291480"/>
            <a:ext cx="2678647" cy="36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Each processor </a:t>
                </a:r>
                <a:r>
                  <a:rPr lang="it-IT" sz="2400" dirty="0" err="1" smtClean="0">
                    <a:latin typeface="Cambria"/>
                  </a:rPr>
                  <a:t>has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own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table</a:t>
                </a:r>
                <a:r>
                  <a:rPr lang="it-IT" sz="2400" dirty="0" smtClean="0">
                    <a:latin typeface="Cambria"/>
                  </a:rPr>
                  <a:t> (m by n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) </a:t>
                </a:r>
                <a:r>
                  <a:rPr lang="it-IT" sz="2400" dirty="0" err="1" smtClean="0">
                    <a:latin typeface="Cambria"/>
                  </a:rPr>
                  <a:t>maintained</a:t>
                </a:r>
                <a:r>
                  <a:rPr lang="it-IT" sz="2400" dirty="0" smtClean="0">
                    <a:latin typeface="Cambria"/>
                  </a:rPr>
                  <a:t> by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executive’s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handler</a:t>
                </a:r>
                <a:endParaRPr lang="it-IT" sz="24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it-IT" sz="2400" dirty="0" smtClean="0">
                    <a:latin typeface="Cambria"/>
                  </a:rPr>
                  <a:t> in processor p </a:t>
                </a:r>
                <a:r>
                  <a:rPr lang="it-IT" sz="2400" dirty="0" err="1" smtClean="0">
                    <a:latin typeface="Cambria"/>
                  </a:rPr>
                  <a:t>represents</a:t>
                </a:r>
                <a:r>
                  <a:rPr lang="it-IT" sz="2400" dirty="0" smtClean="0">
                    <a:latin typeface="Cambria"/>
                  </a:rPr>
                  <a:t> the </a:t>
                </a:r>
                <a:r>
                  <a:rPr lang="it-IT" sz="2400" dirty="0" err="1" smtClean="0">
                    <a:latin typeface="Cambria"/>
                  </a:rPr>
                  <a:t>number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detected</a:t>
                </a:r>
                <a:r>
                  <a:rPr lang="it-IT" sz="2400" dirty="0" smtClean="0">
                    <a:latin typeface="Cambria"/>
                  </a:rPr>
                  <a:t> by processor </a:t>
                </a:r>
                <a:r>
                  <a:rPr lang="it-IT" sz="2400" dirty="0" err="1" smtClean="0">
                    <a:latin typeface="Cambria"/>
                  </a:rPr>
                  <a:t>p’s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involve processor i and bus j</a:t>
                </a:r>
              </a:p>
              <a:p>
                <a:r>
                  <a:rPr lang="it-IT" sz="2400" dirty="0" smtClean="0">
                    <a:latin typeface="Cambria"/>
                  </a:rPr>
                  <a:t>Suppose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reading</a:t>
                </a:r>
                <a:r>
                  <a:rPr lang="it-IT" sz="2400" dirty="0" smtClean="0">
                    <a:latin typeface="Cambria"/>
                  </a:rPr>
                  <a:t> from processor q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r.  A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value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change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only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if</a:t>
                </a:r>
                <a:r>
                  <a:rPr lang="it-IT" sz="2400" dirty="0" smtClean="0">
                    <a:latin typeface="Cambria"/>
                  </a:rPr>
                  <a:t>:</a:t>
                </a: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bus r to 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processor p to 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p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e&gt;0 = a </a:t>
                </a:r>
                <a:r>
                  <a:rPr lang="it-IT" sz="2400" dirty="0" err="1" smtClean="0">
                    <a:latin typeface="Cambria"/>
                  </a:rPr>
                  <a:t>threshold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be </a:t>
                </a:r>
                <a:r>
                  <a:rPr lang="it-IT" sz="2400" dirty="0" err="1" smtClean="0">
                    <a:latin typeface="Cambria"/>
                  </a:rPr>
                  <a:t>tolerated</a:t>
                </a:r>
                <a:r>
                  <a:rPr lang="it-IT" sz="2400" dirty="0" smtClean="0">
                    <a:latin typeface="Cambria"/>
                  </a:rPr>
                  <a:t> for </a:t>
                </a:r>
                <a:r>
                  <a:rPr lang="it-IT" sz="2400" dirty="0" err="1" smtClean="0">
                    <a:latin typeface="Cambria"/>
                  </a:rPr>
                  <a:t>any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combination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  <a:blipFill rotWithShape="0">
                <a:blip r:embed="rId3"/>
                <a:stretch>
                  <a:fillRect l="-269" t="-1486" r="-8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4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bus r to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bus j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processor i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/>
                  <a:t> Processor p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stop </a:t>
                </a:r>
                <a:r>
                  <a:rPr lang="it-IT" sz="2400" dirty="0" err="1" smtClean="0"/>
                  <a:t>using</a:t>
                </a:r>
                <a:r>
                  <a:rPr lang="it-IT" sz="2400" dirty="0" smtClean="0"/>
                  <a:t> bus r to talk to processor q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/>
              </a:p>
              <a:p>
                <a:pPr lvl="1"/>
                <a:endParaRPr lang="it-IT" sz="2200" dirty="0" smtClean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processor p to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stop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 and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/>
                  <a:t>Bus </a:t>
                </a:r>
                <a:r>
                  <a:rPr lang="it-IT" sz="2400" dirty="0"/>
                  <a:t>r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 smtClean="0"/>
                  <a:t>faulty</a:t>
                </a:r>
                <a:r>
                  <a:rPr lang="it-IT" sz="2400" dirty="0" smtClean="0"/>
                  <a:t> (</a:t>
                </a:r>
                <a:r>
                  <a:rPr lang="it-IT" sz="2400" dirty="0" err="1" smtClean="0"/>
                  <a:t>only</a:t>
                </a:r>
                <a:r>
                  <a:rPr lang="it-IT" sz="2400" dirty="0" smtClean="0"/>
                  <a:t> the global executive can </a:t>
                </a:r>
                <a:r>
                  <a:rPr lang="it-IT" sz="2400" dirty="0" err="1" smtClean="0"/>
                  <a:t>distinguish</a:t>
                </a:r>
                <a:r>
                  <a:rPr lang="it-IT" sz="2400" dirty="0" smtClean="0"/>
                  <a:t> </a:t>
                </a:r>
                <a:r>
                  <a:rPr lang="it-IT" sz="2400" dirty="0" err="1" smtClean="0"/>
                  <a:t>this</a:t>
                </a:r>
                <a:r>
                  <a:rPr lang="it-IT" sz="2400" dirty="0" smtClean="0"/>
                  <a:t> case)</a:t>
                </a:r>
                <a:endParaRPr lang="it-IT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2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err="1" smtClean="0"/>
                  <a:t>Every</a:t>
                </a:r>
                <a:r>
                  <a:rPr lang="it-IT" sz="2400" dirty="0" smtClean="0"/>
                  <a:t> processor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</a:t>
                </a:r>
                <a:r>
                  <a:rPr lang="it-IT" sz="2400" dirty="0"/>
                  <a:t>stop </a:t>
                </a:r>
                <a:r>
                  <a:rPr lang="it-IT" sz="2400" dirty="0" err="1"/>
                  <a:t>using</a:t>
                </a:r>
                <a:r>
                  <a:rPr lang="it-IT" sz="2400" dirty="0"/>
                  <a:t> bus </a:t>
                </a:r>
                <a:r>
                  <a:rPr lang="it-IT" sz="2400" dirty="0" smtClean="0"/>
                  <a:t>r</a:t>
                </a:r>
                <a:endParaRPr lang="it-IT" sz="24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 r="-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6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𝑏𝑢𝑠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cannot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diagnose</a:t>
                </a:r>
                <a:r>
                  <a:rPr lang="it-IT" sz="2200" dirty="0" smtClean="0">
                    <a:latin typeface="Cambria"/>
                  </a:rPr>
                  <a:t> case 5, </a:t>
                </a:r>
                <a:r>
                  <a:rPr lang="it-IT" sz="2200" dirty="0" err="1" smtClean="0">
                    <a:latin typeface="Cambria"/>
                  </a:rPr>
                  <a:t>since</a:t>
                </a:r>
                <a:r>
                  <a:rPr lang="it-IT" sz="2200" dirty="0" smtClean="0">
                    <a:latin typeface="Cambria"/>
                  </a:rPr>
                  <a:t> the </a:t>
                </a:r>
                <a:r>
                  <a:rPr lang="it-IT" sz="2200" dirty="0" err="1" smtClean="0">
                    <a:latin typeface="Cambria"/>
                  </a:rPr>
                  <a:t>failure</a:t>
                </a:r>
                <a:r>
                  <a:rPr lang="it-IT" sz="2200" dirty="0" smtClean="0">
                    <a:latin typeface="Cambria"/>
                  </a:rPr>
                  <a:t> of the processor </a:t>
                </a:r>
                <a:r>
                  <a:rPr lang="it-IT" sz="2200" dirty="0" err="1" smtClean="0">
                    <a:latin typeface="Cambria"/>
                  </a:rPr>
                  <a:t>executing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it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could</a:t>
                </a:r>
                <a:r>
                  <a:rPr lang="it-IT" sz="2200" dirty="0" smtClean="0">
                    <a:latin typeface="Cambria"/>
                  </a:rPr>
                  <a:t> cause the </a:t>
                </a: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to decide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any</a:t>
                </a:r>
                <a:r>
                  <a:rPr lang="it-IT" sz="2200" dirty="0" smtClean="0">
                    <a:latin typeface="Cambria"/>
                  </a:rPr>
                  <a:t> (or none) of the </a:t>
                </a:r>
                <a:r>
                  <a:rPr lang="it-IT" sz="2200" dirty="0" err="1" smtClean="0">
                    <a:latin typeface="Cambria"/>
                  </a:rPr>
                  <a:t>other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four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cases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hold</a:t>
                </a:r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Global executive </a:t>
                </a:r>
                <a:r>
                  <a:rPr lang="it-IT" sz="2400" dirty="0" err="1" smtClean="0">
                    <a:latin typeface="Cambria"/>
                  </a:rPr>
                  <a:t>decides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5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400" i="1" dirty="0" err="1" smtClean="0">
                <a:solidFill>
                  <a:srgbClr val="514A40"/>
                </a:solidFill>
              </a:rPr>
              <a:t>Anomaly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refers</a:t>
            </a:r>
            <a:r>
              <a:rPr lang="it-IT" sz="2400" dirty="0" smtClean="0">
                <a:solidFill>
                  <a:srgbClr val="514A40"/>
                </a:solidFill>
              </a:rPr>
              <a:t> to the </a:t>
            </a:r>
            <a:r>
              <a:rPr lang="it-IT" sz="2400" dirty="0" err="1" smtClean="0">
                <a:solidFill>
                  <a:srgbClr val="514A40"/>
                </a:solidFill>
              </a:rPr>
              <a:t>problem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finding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patterns</a:t>
            </a:r>
            <a:r>
              <a:rPr lang="it-IT" sz="2400" dirty="0" smtClean="0">
                <a:solidFill>
                  <a:srgbClr val="514A40"/>
                </a:solidFill>
              </a:rPr>
              <a:t> in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do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conform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expected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(</a:t>
            </a:r>
            <a:r>
              <a:rPr lang="it-IT" sz="24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4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4051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simulator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coded</a:t>
            </a:r>
            <a:r>
              <a:rPr lang="it-IT" sz="2400" dirty="0" smtClean="0">
                <a:latin typeface="Cambria"/>
              </a:rPr>
              <a:t> in </a:t>
            </a:r>
            <a:r>
              <a:rPr lang="it-IT" sz="2400" i="1" dirty="0" smtClean="0">
                <a:latin typeface="Cambria"/>
              </a:rPr>
              <a:t>Pascal</a:t>
            </a:r>
          </a:p>
          <a:p>
            <a:r>
              <a:rPr lang="it-IT" sz="2400" dirty="0" err="1" smtClean="0">
                <a:latin typeface="Cambria"/>
              </a:rPr>
              <a:t>Avionics</a:t>
            </a:r>
            <a:r>
              <a:rPr lang="it-IT" sz="2400" dirty="0" smtClean="0">
                <a:latin typeface="Cambria"/>
              </a:rPr>
              <a:t> computer </a:t>
            </a:r>
            <a:r>
              <a:rPr lang="it-IT" sz="2400" dirty="0" err="1" smtClean="0">
                <a:latin typeface="Cambria"/>
              </a:rPr>
              <a:t>not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available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Executive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being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debugged</a:t>
            </a:r>
            <a:r>
              <a:rPr lang="it-IT" sz="2400" dirty="0" smtClean="0">
                <a:latin typeface="Cambria"/>
              </a:rPr>
              <a:t> on an </a:t>
            </a:r>
            <a:r>
              <a:rPr lang="it-IT" sz="2400" dirty="0" err="1" smtClean="0">
                <a:latin typeface="Cambria"/>
              </a:rPr>
              <a:t>available</a:t>
            </a:r>
            <a:r>
              <a:rPr lang="it-IT" sz="2400" dirty="0" smtClean="0">
                <a:latin typeface="Cambria"/>
              </a:rPr>
              <a:t> general </a:t>
            </a:r>
            <a:r>
              <a:rPr lang="it-IT" sz="2400" dirty="0" err="1" smtClean="0">
                <a:latin typeface="Cambria"/>
              </a:rPr>
              <a:t>purpose</a:t>
            </a:r>
            <a:r>
              <a:rPr lang="it-IT" sz="2400" dirty="0" smtClean="0">
                <a:latin typeface="Cambria"/>
              </a:rPr>
              <a:t> computer (DEC PDP-10)</a:t>
            </a:r>
          </a:p>
          <a:p>
            <a:r>
              <a:rPr lang="it-IT" sz="2400" dirty="0" smtClean="0">
                <a:latin typeface="Cambria"/>
              </a:rPr>
              <a:t>A simulator </a:t>
            </a:r>
            <a:r>
              <a:rPr lang="it-IT" sz="2400" dirty="0" err="1" smtClean="0">
                <a:latin typeface="Cambria"/>
              </a:rPr>
              <a:t>has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been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constructed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The simulator </a:t>
            </a:r>
            <a:r>
              <a:rPr lang="it-IT" sz="2400" dirty="0" err="1" smtClean="0">
                <a:latin typeface="Cambria"/>
              </a:rPr>
              <a:t>uses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five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asynchronous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processes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running</a:t>
            </a:r>
            <a:r>
              <a:rPr lang="it-IT" sz="2400" dirty="0" smtClean="0">
                <a:latin typeface="Cambria"/>
              </a:rPr>
              <a:t> a SIFT executive and a «</a:t>
            </a:r>
            <a:r>
              <a:rPr lang="it-IT" sz="2400" dirty="0" err="1" smtClean="0">
                <a:latin typeface="Cambria"/>
              </a:rPr>
              <a:t>toy</a:t>
            </a:r>
            <a:r>
              <a:rPr lang="it-IT" sz="2400" dirty="0" smtClean="0">
                <a:latin typeface="Cambria"/>
              </a:rPr>
              <a:t>» set of </a:t>
            </a:r>
            <a:r>
              <a:rPr lang="it-IT" sz="2400" dirty="0" err="1" smtClean="0">
                <a:latin typeface="Cambria"/>
              </a:rPr>
              <a:t>application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.</a:t>
            </a:r>
          </a:p>
          <a:p>
            <a:r>
              <a:rPr lang="it-IT" sz="2400" dirty="0" err="1" smtClean="0">
                <a:latin typeface="Cambria"/>
              </a:rPr>
              <a:t>Faults</a:t>
            </a:r>
            <a:r>
              <a:rPr lang="it-IT" sz="2400" dirty="0" smtClean="0">
                <a:latin typeface="Cambria"/>
              </a:rPr>
              <a:t> are </a:t>
            </a:r>
            <a:r>
              <a:rPr lang="it-IT" sz="2400" dirty="0" err="1" smtClean="0">
                <a:latin typeface="Cambria"/>
              </a:rPr>
              <a:t>injected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either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</a:t>
            </a:r>
            <a:r>
              <a:rPr lang="it-IT" sz="2400" dirty="0" smtClean="0">
                <a:latin typeface="Cambria"/>
              </a:rPr>
              <a:t> the processor or the bus </a:t>
            </a:r>
            <a:r>
              <a:rPr lang="it-IT" sz="2400" dirty="0" err="1" smtClean="0">
                <a:latin typeface="Cambria"/>
              </a:rPr>
              <a:t>levels</a:t>
            </a:r>
            <a:r>
              <a:rPr lang="it-IT" sz="2400" dirty="0" smtClean="0">
                <a:latin typeface="Cambria"/>
              </a:rPr>
              <a:t>, and a </a:t>
            </a:r>
            <a:r>
              <a:rPr lang="it-IT" sz="2400" dirty="0" err="1" smtClean="0">
                <a:latin typeface="Cambria"/>
              </a:rPr>
              <a:t>visual</a:t>
            </a:r>
            <a:r>
              <a:rPr lang="it-IT" sz="2400" dirty="0" smtClean="0">
                <a:latin typeface="Cambria"/>
              </a:rPr>
              <a:t> display of the </a:t>
            </a:r>
            <a:r>
              <a:rPr lang="it-IT" sz="2400" dirty="0" err="1" smtClean="0">
                <a:latin typeface="Cambria"/>
              </a:rPr>
              <a:t>system’s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behavior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provided</a:t>
            </a:r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2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46" y="1201477"/>
            <a:ext cx="4443909" cy="44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future </a:t>
            </a:r>
            <a:r>
              <a:rPr lang="it-IT" dirty="0" err="1" smtClean="0"/>
              <a:t>works</a:t>
            </a:r>
            <a:endParaRPr lang="en-GB" dirty="0"/>
          </a:p>
        </p:txBody>
      </p:sp>
      <p:sp>
        <p:nvSpPr>
          <p:cNvPr id="11" name="Figura a mano libera 10"/>
          <p:cNvSpPr/>
          <p:nvPr/>
        </p:nvSpPr>
        <p:spPr>
          <a:xfrm>
            <a:off x="2440610" y="1135799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Proof of correctness</a:t>
            </a:r>
            <a:endParaRPr lang="en-GB" sz="32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2440610" y="23526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Operating system model</a:t>
            </a:r>
            <a:endParaRPr lang="en-GB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Program model</a:t>
            </a:r>
            <a:endParaRPr lang="en-GB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2440610" y="3429000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Real testing</a:t>
            </a:r>
            <a:endParaRPr lang="en-GB" sz="3200" kern="12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2440610" y="46458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When avionics computer will be available</a:t>
            </a:r>
            <a:endParaRPr lang="en-GB" sz="2400" kern="1200" dirty="0"/>
          </a:p>
        </p:txBody>
      </p:sp>
    </p:spTree>
    <p:extLst>
      <p:ext uri="{BB962C8B-B14F-4D97-AF65-F5344CB8AC3E}">
        <p14:creationId xmlns:p14="http://schemas.microsoft.com/office/powerpoint/2010/main" val="3850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attempt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use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modern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methods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computer design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verification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for real-time,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standard, mass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helps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high reliability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Replication of standard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analyze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dynamically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bypassing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Pecial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hardware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isolate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software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tolerance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allows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considerable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flexibility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design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oriented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toward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commercial air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transports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architectural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approach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applicability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real-time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  <a:endParaRPr lang="it-IT" sz="2200" dirty="0" smtClean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What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anomaly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a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defined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notion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</a:rPr>
              <a:t>interesting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analyst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aims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400" dirty="0" err="1" smtClean="0">
                <a:solidFill>
                  <a:srgbClr val="514A40"/>
                </a:solidFill>
              </a:rPr>
              <a:t>What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anomaly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distinct</a:t>
            </a:r>
            <a:r>
              <a:rPr lang="it-IT" sz="2200" dirty="0" smtClean="0">
                <a:solidFill>
                  <a:srgbClr val="514A40"/>
                </a:solidFill>
              </a:rPr>
              <a:t> from </a:t>
            </a:r>
            <a:r>
              <a:rPr lang="it-IT" sz="2200" i="1" dirty="0" err="1" smtClean="0">
                <a:solidFill>
                  <a:srgbClr val="514A40"/>
                </a:solidFill>
              </a:rPr>
              <a:t>noise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removal</a:t>
            </a:r>
            <a:r>
              <a:rPr lang="it-IT" sz="2200" dirty="0" smtClean="0">
                <a:solidFill>
                  <a:srgbClr val="514A40"/>
                </a:solidFill>
              </a:rPr>
              <a:t> , </a:t>
            </a:r>
            <a:r>
              <a:rPr lang="it-IT" sz="2200" i="1" dirty="0" err="1" smtClean="0">
                <a:solidFill>
                  <a:srgbClr val="514A40"/>
                </a:solidFill>
              </a:rPr>
              <a:t>noise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accomodation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novelty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Noise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defined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phenomenon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interest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analyst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but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act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hindrance</a:t>
            </a:r>
            <a:r>
              <a:rPr lang="it-IT" sz="2200" dirty="0" smtClean="0">
                <a:solidFill>
                  <a:srgbClr val="514A40"/>
                </a:solidFill>
              </a:rPr>
              <a:t> to data </a:t>
            </a:r>
            <a:r>
              <a:rPr lang="it-IT" sz="2200" dirty="0" err="1" smtClean="0">
                <a:solidFill>
                  <a:srgbClr val="514A40"/>
                </a:solidFill>
              </a:rPr>
              <a:t>analysis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pPr lvl="1"/>
            <a:r>
              <a:rPr lang="it-IT" sz="2200" i="1" dirty="0" err="1" smtClean="0">
                <a:solidFill>
                  <a:srgbClr val="514A40"/>
                </a:solidFill>
              </a:rPr>
              <a:t>Novelty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aims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previously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unobserved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(</a:t>
            </a:r>
            <a:r>
              <a:rPr lang="it-IT" sz="2200" dirty="0" err="1" smtClean="0">
                <a:solidFill>
                  <a:srgbClr val="514A40"/>
                </a:solidFill>
              </a:rPr>
              <a:t>tipically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</a:rPr>
              <a:t>incorporated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model </a:t>
            </a:r>
            <a:r>
              <a:rPr lang="it-IT" sz="2200" dirty="0" err="1" smtClean="0">
                <a:solidFill>
                  <a:srgbClr val="514A40"/>
                </a:solidFill>
              </a:rPr>
              <a:t>after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detected</a:t>
            </a:r>
            <a:r>
              <a:rPr lang="it-IT" sz="2200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2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challenges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Define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region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representing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normal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</a:rPr>
              <a:t>declare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any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observation</a:t>
            </a:r>
            <a:r>
              <a:rPr lang="it-IT" sz="2400" dirty="0" smtClean="0">
                <a:solidFill>
                  <a:srgbClr val="514A40"/>
                </a:solidFill>
              </a:rPr>
              <a:t> in the data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does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belong</a:t>
            </a:r>
            <a:r>
              <a:rPr lang="it-IT" sz="2400" dirty="0" smtClean="0">
                <a:solidFill>
                  <a:srgbClr val="514A40"/>
                </a:solidFill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</a:rPr>
              <a:t>this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normal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region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</a:t>
            </a:r>
            <a:r>
              <a:rPr lang="it-IT" sz="2400" dirty="0" smtClean="0">
                <a:solidFill>
                  <a:srgbClr val="514A40"/>
                </a:solidFill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</a:rPr>
              <a:t>anomaly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Defining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encompasses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every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very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Boundary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precise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adversaries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make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appear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evolving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Exact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application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domains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Availabilty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labelled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contains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noise</a:t>
            </a:r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404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instance</a:t>
            </a:r>
            <a:r>
              <a:rPr lang="it-IT" sz="2400" dirty="0" smtClean="0">
                <a:solidFill>
                  <a:srgbClr val="514A40"/>
                </a:solidFill>
              </a:rPr>
              <a:t> can be </a:t>
            </a:r>
            <a:r>
              <a:rPr lang="it-IT" sz="2400" dirty="0" err="1" smtClean="0">
                <a:solidFill>
                  <a:srgbClr val="514A40"/>
                </a:solidFill>
              </a:rPr>
              <a:t>described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using</a:t>
            </a:r>
            <a:r>
              <a:rPr lang="it-IT" sz="2400" dirty="0" smtClean="0">
                <a:solidFill>
                  <a:srgbClr val="514A40"/>
                </a:solidFill>
              </a:rPr>
              <a:t> a set of </a:t>
            </a:r>
            <a:r>
              <a:rPr lang="it-IT" sz="2400" dirty="0" err="1" smtClean="0">
                <a:solidFill>
                  <a:srgbClr val="514A40"/>
                </a:solidFill>
              </a:rPr>
              <a:t>attributes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400" dirty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represented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connected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edges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66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4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4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4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4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entire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 set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7" y="787150"/>
            <a:ext cx="6306206" cy="540532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219200"/>
            <a:ext cx="9582150" cy="44196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005110"/>
            <a:ext cx="5705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  <p:bldP spid="3" grpId="3" uiExpand="1" build="p"/>
      <p:bldP spid="3" grpId="4" uiExpand="1" build="p"/>
      <p:bldP spid="3" grpId="5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Data </a:t>
            </a:r>
            <a:r>
              <a:rPr lang="it-IT" dirty="0" err="1" smtClean="0"/>
              <a:t>labels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labels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associated</a:t>
            </a:r>
            <a:r>
              <a:rPr lang="it-IT" sz="2400" dirty="0" smtClean="0">
                <a:solidFill>
                  <a:srgbClr val="514A40"/>
                </a:solidFill>
              </a:rPr>
              <a:t> with a data </a:t>
            </a:r>
            <a:r>
              <a:rPr lang="it-IT" sz="2400" dirty="0" err="1" smtClean="0">
                <a:solidFill>
                  <a:srgbClr val="514A40"/>
                </a:solidFill>
              </a:rPr>
              <a:t>instance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denote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wheter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instance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normal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or </a:t>
            </a:r>
            <a:r>
              <a:rPr lang="it-IT" sz="2400" i="1" dirty="0" err="1" smtClean="0">
                <a:solidFill>
                  <a:srgbClr val="514A40"/>
                </a:solidFill>
              </a:rPr>
              <a:t>anomalous</a:t>
            </a:r>
            <a:endParaRPr lang="it-IT" sz="2400" i="1" dirty="0" smtClean="0">
              <a:solidFill>
                <a:srgbClr val="514A40"/>
              </a:solidFill>
            </a:endParaRPr>
          </a:p>
          <a:p>
            <a:r>
              <a:rPr lang="it-IT" sz="2400" dirty="0" err="1" smtClean="0">
                <a:solidFill>
                  <a:srgbClr val="514A40"/>
                </a:solidFill>
              </a:rPr>
              <a:t>Labelling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often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done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manually</a:t>
            </a:r>
            <a:r>
              <a:rPr lang="it-IT" sz="2400" dirty="0" smtClean="0">
                <a:solidFill>
                  <a:srgbClr val="514A40"/>
                </a:solidFill>
              </a:rPr>
              <a:t> by a human </a:t>
            </a:r>
            <a:r>
              <a:rPr lang="it-IT" sz="2400" dirty="0" err="1" smtClean="0">
                <a:solidFill>
                  <a:srgbClr val="514A40"/>
                </a:solidFill>
              </a:rPr>
              <a:t>expert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400" dirty="0" err="1" smtClean="0">
                <a:solidFill>
                  <a:srgbClr val="514A40"/>
                </a:solidFill>
              </a:rPr>
              <a:t>Getting</a:t>
            </a:r>
            <a:r>
              <a:rPr lang="it-IT" sz="2400" dirty="0" smtClean="0">
                <a:solidFill>
                  <a:srgbClr val="514A40"/>
                </a:solidFill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</a:rPr>
              <a:t>labeled</a:t>
            </a:r>
            <a:r>
              <a:rPr lang="it-IT" sz="2400" dirty="0" smtClean="0">
                <a:solidFill>
                  <a:srgbClr val="514A40"/>
                </a:solidFill>
              </a:rPr>
              <a:t> set of </a:t>
            </a:r>
            <a:r>
              <a:rPr lang="it-IT" sz="2400" dirty="0" err="1" smtClean="0">
                <a:solidFill>
                  <a:srgbClr val="514A40"/>
                </a:solidFill>
              </a:rPr>
              <a:t>anomalous</a:t>
            </a:r>
            <a:r>
              <a:rPr lang="it-IT" sz="2400" dirty="0" smtClean="0">
                <a:solidFill>
                  <a:srgbClr val="514A40"/>
                </a:solidFill>
              </a:rPr>
              <a:t> data </a:t>
            </a:r>
            <a:r>
              <a:rPr lang="it-IT" sz="2400" dirty="0" err="1" smtClean="0">
                <a:solidFill>
                  <a:srgbClr val="514A40"/>
                </a:solidFill>
              </a:rPr>
              <a:t>instances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covers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possible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type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anomalous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more </a:t>
            </a:r>
            <a:r>
              <a:rPr lang="it-IT" sz="2400" dirty="0" err="1" smtClean="0">
                <a:solidFill>
                  <a:srgbClr val="514A40"/>
                </a:solidFill>
              </a:rPr>
              <a:t>difficult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getting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labels</a:t>
            </a:r>
            <a:r>
              <a:rPr lang="it-IT" sz="2400" dirty="0" smtClean="0">
                <a:solidFill>
                  <a:srgbClr val="514A40"/>
                </a:solidFill>
              </a:rPr>
              <a:t> for </a:t>
            </a:r>
            <a:r>
              <a:rPr lang="it-IT" sz="2400" dirty="0" err="1" smtClean="0">
                <a:solidFill>
                  <a:srgbClr val="514A40"/>
                </a:solidFill>
              </a:rPr>
              <a:t>normal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behaviors</a:t>
            </a:r>
            <a:endParaRPr lang="it-IT" sz="2400" dirty="0" smtClean="0">
              <a:solidFill>
                <a:srgbClr val="514A40"/>
              </a:solidFill>
            </a:endParaRPr>
          </a:p>
          <a:p>
            <a:pPr lvl="1"/>
            <a:r>
              <a:rPr lang="it-IT" sz="22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techniques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200" dirty="0" err="1" smtClean="0">
                <a:solidFill>
                  <a:srgbClr val="514A40"/>
                </a:solidFill>
              </a:rPr>
              <a:t>Availability</a:t>
            </a:r>
            <a:r>
              <a:rPr lang="it-IT" sz="22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techniques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200" dirty="0" smtClean="0">
                <a:solidFill>
                  <a:srgbClr val="514A40"/>
                </a:solidFill>
              </a:rPr>
              <a:t>Training data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only</a:t>
            </a:r>
            <a:r>
              <a:rPr lang="it-IT" sz="2200" dirty="0" smtClean="0">
                <a:solidFill>
                  <a:srgbClr val="514A40"/>
                </a:solidFill>
              </a:rPr>
              <a:t> for the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200" i="1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techniques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200" dirty="0" smtClean="0">
                <a:solidFill>
                  <a:srgbClr val="514A40"/>
                </a:solidFill>
              </a:rPr>
              <a:t>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require</a:t>
            </a:r>
            <a:r>
              <a:rPr lang="it-IT" sz="2200" dirty="0" smtClean="0">
                <a:solidFill>
                  <a:srgbClr val="514A40"/>
                </a:solidFill>
              </a:rPr>
              <a:t> training data</a:t>
            </a: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293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Output of </a:t>
            </a:r>
            <a:r>
              <a:rPr lang="it-IT" dirty="0" err="1" smtClean="0"/>
              <a:t>anomaly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Scores</a:t>
            </a:r>
            <a:endParaRPr lang="it-IT" sz="24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Scoring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assign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score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in the test 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depending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Ranked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list</a:t>
            </a: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</a:rPr>
              <a:t>Labels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category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assign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label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test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Binary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990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1792</Words>
  <Application>Microsoft Office PowerPoint</Application>
  <PresentationFormat>Widescreen</PresentationFormat>
  <Paragraphs>274</Paragraphs>
  <Slides>32</Slides>
  <Notes>31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8" baseType="lpstr">
      <vt:lpstr>Arial</vt:lpstr>
      <vt:lpstr>Cambria</vt:lpstr>
      <vt:lpstr>Cambria Math</vt:lpstr>
      <vt:lpstr>Courier New</vt:lpstr>
      <vt:lpstr>Wingdings</vt:lpstr>
      <vt:lpstr>Red Line Business 16x9</vt:lpstr>
      <vt:lpstr>Anomaly detection: A survey</vt:lpstr>
      <vt:lpstr>THE authors</vt:lpstr>
      <vt:lpstr>Introduction</vt:lpstr>
      <vt:lpstr>Anomaly detection</vt:lpstr>
      <vt:lpstr>challenges</vt:lpstr>
      <vt:lpstr>Nature of input data</vt:lpstr>
      <vt:lpstr>Type of anomaly</vt:lpstr>
      <vt:lpstr>Data labels</vt:lpstr>
      <vt:lpstr>Output of anomaly detection</vt:lpstr>
      <vt:lpstr>background</vt:lpstr>
      <vt:lpstr>System overview</vt:lpstr>
      <vt:lpstr>System overview</vt:lpstr>
      <vt:lpstr>System overview</vt:lpstr>
      <vt:lpstr>Fault isolation</vt:lpstr>
      <vt:lpstr>Fault masking</vt:lpstr>
      <vt:lpstr>scheduling</vt:lpstr>
      <vt:lpstr>Processor synchronization</vt:lpstr>
      <vt:lpstr>Reliability prediction</vt:lpstr>
      <vt:lpstr>Reliability prediction</vt:lpstr>
      <vt:lpstr>The Sift hardware</vt:lpstr>
      <vt:lpstr>The software system</vt:lpstr>
      <vt:lpstr>The local-global communication tasks</vt:lpstr>
      <vt:lpstr>The global executive task</vt:lpstr>
      <vt:lpstr>The local executive</vt:lpstr>
      <vt:lpstr>The local executive</vt:lpstr>
      <vt:lpstr>Fault detection</vt:lpstr>
      <vt:lpstr>Fault detection</vt:lpstr>
      <vt:lpstr>Fault detection</vt:lpstr>
      <vt:lpstr>Fault detection</vt:lpstr>
      <vt:lpstr>The simulator</vt:lpstr>
      <vt:lpstr>future works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2016-02-14T15:14:11Z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